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</p:sldIdLst>
  <p:sldSz cy="6858000" cx="9144000"/>
  <p:notesSz cx="6858000" cy="9144000"/>
  <p:embeddedFontLst>
    <p:embeddedFont>
      <p:font typeface="Spectral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46" roundtripDataSignature="AMtx7mh/zAAQMbqoY+fQ5PY+lOzMoSZg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8156A47-510A-40EA-9BF0-EA0FE2F03F3E}">
  <a:tblStyle styleId="{48156A47-510A-40EA-9BF0-EA0FE2F03F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font" Target="fonts/Spectral-regular.fntdata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font" Target="fonts/Spectral-italic.fntdata"/><Relationship Id="rId21" Type="http://schemas.openxmlformats.org/officeDocument/2006/relationships/slide" Target="slides/slide15.xml"/><Relationship Id="rId43" Type="http://schemas.openxmlformats.org/officeDocument/2006/relationships/font" Target="fonts/Spectral-bold.fntdata"/><Relationship Id="rId24" Type="http://schemas.openxmlformats.org/officeDocument/2006/relationships/slide" Target="slides/slide18.xml"/><Relationship Id="rId46" Type="http://customschemas.google.com/relationships/presentationmetadata" Target="metadata"/><Relationship Id="rId23" Type="http://schemas.openxmlformats.org/officeDocument/2006/relationships/slide" Target="slides/slide17.xml"/><Relationship Id="rId45" Type="http://schemas.openxmlformats.org/officeDocument/2006/relationships/font" Target="fonts/Spectral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gif>
</file>

<file path=ppt/media/image11.gif>
</file>

<file path=ppt/media/image12.gif>
</file>

<file path=ppt/media/image13.jpg>
</file>

<file path=ppt/media/image14.gif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gif>
</file>

<file path=ppt/media/image27.jpg>
</file>

<file path=ppt/media/image28.png>
</file>

<file path=ppt/media/image29.g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gif>
</file>

<file path=ppt/media/image37.png>
</file>

<file path=ppt/media/image38.png>
</file>

<file path=ppt/media/image39.png>
</file>

<file path=ppt/media/image4.gif>
</file>

<file path=ppt/media/image40.gif>
</file>

<file path=ppt/media/image41.png>
</file>

<file path=ppt/media/image42.png>
</file>

<file path=ppt/media/image5.jp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eb0097f53_1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deb0097f53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eb0097f53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eb0097f5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d7d7fd1982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d7d7fd198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deb0097f5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deb0097f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d7eb04caea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d7eb04cae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7eb04caea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7eb04cae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dd110b4bb8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dd110b4bb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dc440385f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dc440385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dd110b4bb8_0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dd110b4bb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dd12ec6726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dd12ec6726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a8372f1d5_2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a8372f1d5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7eb04caea_1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7eb04caea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d7eb04caea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d7eb04cae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d7eb04caea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d7eb04cae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d7eb04caea_1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d7eb04caea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d7eb04caea_1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d7eb04caea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d7eb04caea_1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d7eb04caea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7eb04caea_1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7eb04caea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d7eb04caea_1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d7eb04caea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d7eb04caea_1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d7eb04caea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d7eb04caea_1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d7eb04caea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a8372f1d5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a8372f1d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d7eb04caea_1_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d7eb04caea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d7eb04caea_1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d7eb04caea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dd12ec6726_1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dd12ec6726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dd12ec6726_1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dd12ec672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dd12ec6726_1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dd12ec6726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dd12ec6726_1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dd12ec6726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a8372f1d5_4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a8372f1d5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a8372f1d5_2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a8372f1d5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b763a04e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b763a04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a8372f1d5_2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da8372f1d5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eb0097f53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eb0097f5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eb0097f53_1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deb0097f5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gif"/><Relationship Id="rId4" Type="http://schemas.openxmlformats.org/officeDocument/2006/relationships/image" Target="../media/image20.gif"/><Relationship Id="rId5" Type="http://schemas.openxmlformats.org/officeDocument/2006/relationships/image" Target="../media/image2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gif"/><Relationship Id="rId4" Type="http://schemas.openxmlformats.org/officeDocument/2006/relationships/image" Target="../media/image25.gif"/><Relationship Id="rId5" Type="http://schemas.openxmlformats.org/officeDocument/2006/relationships/image" Target="../media/image2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2.png"/><Relationship Id="rId4" Type="http://schemas.openxmlformats.org/officeDocument/2006/relationships/image" Target="../media/image28.png"/><Relationship Id="rId5" Type="http://schemas.openxmlformats.org/officeDocument/2006/relationships/image" Target="../media/image41.png"/><Relationship Id="rId6" Type="http://schemas.openxmlformats.org/officeDocument/2006/relationships/image" Target="../media/image34.png"/><Relationship Id="rId7" Type="http://schemas.openxmlformats.org/officeDocument/2006/relationships/image" Target="../media/image2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gif"/><Relationship Id="rId4" Type="http://schemas.openxmlformats.org/officeDocument/2006/relationships/image" Target="../media/image2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Relationship Id="rId4" Type="http://schemas.openxmlformats.org/officeDocument/2006/relationships/image" Target="../media/image42.png"/><Relationship Id="rId5" Type="http://schemas.openxmlformats.org/officeDocument/2006/relationships/image" Target="../media/image30.png"/><Relationship Id="rId6" Type="http://schemas.openxmlformats.org/officeDocument/2006/relationships/image" Target="../media/image39.png"/><Relationship Id="rId7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gif"/><Relationship Id="rId4" Type="http://schemas.openxmlformats.org/officeDocument/2006/relationships/image" Target="../media/image40.gif"/><Relationship Id="rId5" Type="http://schemas.openxmlformats.org/officeDocument/2006/relationships/image" Target="../media/image29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gif"/><Relationship Id="rId4" Type="http://schemas.openxmlformats.org/officeDocument/2006/relationships/image" Target="../media/image4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Relationship Id="rId4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Relationship Id="rId4" Type="http://schemas.openxmlformats.org/officeDocument/2006/relationships/image" Target="../media/image10.gif"/><Relationship Id="rId5" Type="http://schemas.openxmlformats.org/officeDocument/2006/relationships/image" Target="../media/image11.gif"/><Relationship Id="rId6" Type="http://schemas.openxmlformats.org/officeDocument/2006/relationships/image" Target="../media/image36.gif"/><Relationship Id="rId7" Type="http://schemas.openxmlformats.org/officeDocument/2006/relationships/image" Target="../media/image1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685638" y="2815188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latin typeface="Spectral"/>
                <a:ea typeface="Spectral"/>
                <a:cs typeface="Spectral"/>
                <a:sym typeface="Spectral"/>
              </a:rPr>
              <a:t>Remedium Codes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908600" y="4421600"/>
            <a:ext cx="53265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>
                <a:latin typeface="Spectral"/>
                <a:ea typeface="Spectral"/>
                <a:cs typeface="Spectral"/>
                <a:sym typeface="Spectral"/>
              </a:rPr>
              <a:t>Codes correcteurs avec des carrés latins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1261241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5243" y="0"/>
            <a:ext cx="1261241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0325" y="262329"/>
            <a:ext cx="3483050" cy="231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eb0097f53_1_49"/>
          <p:cNvSpPr txBox="1"/>
          <p:nvPr>
            <p:ph type="title"/>
          </p:nvPr>
        </p:nvSpPr>
        <p:spPr>
          <a:xfrm>
            <a:off x="457200" y="4618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Ajout des bits de contrôle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200" name="Google Shape;200;gdeb0097f53_1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225" y="1683875"/>
            <a:ext cx="537754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gdeb0097f53_1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300" y="2801004"/>
            <a:ext cx="3472694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deb0097f53_1_49"/>
          <p:cNvSpPr txBox="1"/>
          <p:nvPr/>
        </p:nvSpPr>
        <p:spPr>
          <a:xfrm>
            <a:off x="-12" y="1041100"/>
            <a:ext cx="914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On veut transmettre le code suivant </a:t>
            </a: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A</a:t>
            </a:r>
            <a:r>
              <a:rPr b="1" lang="en-US" sz="1600">
                <a:latin typeface="Spectral"/>
                <a:ea typeface="Spectral"/>
                <a:cs typeface="Spectral"/>
                <a:sym typeface="Spectral"/>
              </a:rPr>
              <a:t>1</a:t>
            </a: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 :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03" name="Google Shape;203;gdeb0097f53_1_49"/>
          <p:cNvSpPr txBox="1"/>
          <p:nvPr/>
        </p:nvSpPr>
        <p:spPr>
          <a:xfrm>
            <a:off x="0" y="2193988"/>
            <a:ext cx="914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Les bits de contrôle sont l’image par </a:t>
            </a: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l’application linéaire H </a:t>
            </a: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: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04" name="Google Shape;204;gdeb0097f53_1_49"/>
          <p:cNvSpPr txBox="1"/>
          <p:nvPr/>
        </p:nvSpPr>
        <p:spPr>
          <a:xfrm>
            <a:off x="0" y="5597100"/>
            <a:ext cx="535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Le code à transmettre est alors </a:t>
            </a: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A</a:t>
            </a:r>
            <a:r>
              <a:rPr b="1" lang="en-US" sz="1600">
                <a:latin typeface="Spectral"/>
                <a:ea typeface="Spectral"/>
                <a:cs typeface="Spectral"/>
                <a:sym typeface="Spectral"/>
              </a:rPr>
              <a:t>2</a:t>
            </a: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 : 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205" name="Google Shape;205;gdeb0097f53_1_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300" y="6151200"/>
            <a:ext cx="5614600" cy="4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deb0097f53_1_49"/>
          <p:cNvSpPr txBox="1"/>
          <p:nvPr/>
        </p:nvSpPr>
        <p:spPr>
          <a:xfrm>
            <a:off x="5174575" y="2748100"/>
            <a:ext cx="3864900" cy="3232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1"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bits_de_controle(d,m,t):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len(d)!=m**2: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"Mauvaise taille de liste"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H=matH(m,t)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US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>
                <a:solidFill>
                  <a:srgbClr val="CC4125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(2*t*m):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L=[]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j </a:t>
            </a:r>
            <a:r>
              <a:rPr lang="en-US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>
                <a:solidFill>
                  <a:srgbClr val="CC4125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(m**2):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H[i][j]==1: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L.append(d[j])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d.append(xor(L))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d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eb0097f53_0_11"/>
          <p:cNvSpPr txBox="1"/>
          <p:nvPr>
            <p:ph type="title"/>
          </p:nvPr>
        </p:nvSpPr>
        <p:spPr>
          <a:xfrm>
            <a:off x="457200" y="146513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Décodage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12" name="Google Shape;212;gdeb0097f53_0_11"/>
          <p:cNvSpPr/>
          <p:nvPr/>
        </p:nvSpPr>
        <p:spPr>
          <a:xfrm>
            <a:off x="1287550" y="1778338"/>
            <a:ext cx="421500" cy="457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deb0097f53_0_11"/>
          <p:cNvSpPr/>
          <p:nvPr/>
        </p:nvSpPr>
        <p:spPr>
          <a:xfrm>
            <a:off x="5757375" y="3192300"/>
            <a:ext cx="644700" cy="1268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gdeb0097f53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500" y="1212625"/>
            <a:ext cx="7900999" cy="56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deb0097f53_0_11"/>
          <p:cNvSpPr txBox="1"/>
          <p:nvPr/>
        </p:nvSpPr>
        <p:spPr>
          <a:xfrm>
            <a:off x="92700" y="3009400"/>
            <a:ext cx="4479300" cy="3386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1" lang="en-US" sz="1300">
                <a:latin typeface="Courier New"/>
                <a:ea typeface="Courier New"/>
                <a:cs typeface="Courier New"/>
                <a:sym typeface="Courier New"/>
              </a:rPr>
              <a:t> decode(d,m,t):</a:t>
            </a:r>
            <a:endParaRPr b="1"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L=[] </a:t>
            </a:r>
            <a:r>
              <a:rPr lang="en-US" sz="13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#liste correspondant au code corrigé</a:t>
            </a:r>
            <a:endParaRPr sz="13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H=[d]+matH(m,t)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300">
                <a:solidFill>
                  <a:srgbClr val="CC4125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(m**2):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    S=[d[i]] </a:t>
            </a:r>
            <a:r>
              <a:rPr lang="en-US" sz="13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#liste des "suffrages"</a:t>
            </a:r>
            <a:endParaRPr sz="13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j </a:t>
            </a:r>
            <a:r>
              <a:rPr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300">
                <a:solidFill>
                  <a:srgbClr val="CC4125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(1,2*m*t+1):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        X=[] </a:t>
            </a:r>
            <a:r>
              <a:rPr lang="en-US" sz="13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#liste des éléments de la ligne</a:t>
            </a:r>
            <a:endParaRPr sz="13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H[j][i]==1: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300">
                <a:solidFill>
                  <a:srgbClr val="1155CC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for 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k </a:t>
            </a:r>
            <a:r>
              <a:rPr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30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(m**2+2*m*t):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k!=i </a:t>
            </a:r>
            <a:r>
              <a:rPr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H[j][k]==1: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                    X.append(d[k])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            S.append(xor(X))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    L.append(vote(S))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300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US" sz="1300">
                <a:latin typeface="Courier New"/>
                <a:ea typeface="Courier New"/>
                <a:cs typeface="Courier New"/>
                <a:sym typeface="Courier New"/>
              </a:rPr>
              <a:t> L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6" name="Google Shape;216;gdeb0097f53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025" y="2336713"/>
            <a:ext cx="79819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deb0097f53_0_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5725" y="4745075"/>
            <a:ext cx="4389120" cy="52669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deb0097f53_0_11"/>
          <p:cNvSpPr txBox="1"/>
          <p:nvPr/>
        </p:nvSpPr>
        <p:spPr>
          <a:xfrm>
            <a:off x="2164825" y="1729900"/>
            <a:ext cx="6180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Transmission</a:t>
            </a: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 : deux erreurs apparaissent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19" name="Google Shape;219;gdeb0097f53_0_11"/>
          <p:cNvSpPr txBox="1"/>
          <p:nvPr/>
        </p:nvSpPr>
        <p:spPr>
          <a:xfrm>
            <a:off x="6558750" y="3265802"/>
            <a:ext cx="2486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Décodage des bits initiaux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7d7fd1982_3_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Application : transmission d’une image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25" name="Google Shape;225;gd7d7fd1982_3_0"/>
          <p:cNvSpPr txBox="1"/>
          <p:nvPr/>
        </p:nvSpPr>
        <p:spPr>
          <a:xfrm>
            <a:off x="457200" y="1324700"/>
            <a:ext cx="82296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Spectral"/>
                <a:ea typeface="Spectral"/>
                <a:cs typeface="Spectral"/>
                <a:sym typeface="Spectral"/>
              </a:rPr>
              <a:t>Transmission d’une image avec et sans contrôle</a:t>
            </a:r>
            <a:endParaRPr sz="25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Spectral"/>
                <a:ea typeface="Spectral"/>
                <a:cs typeface="Spectral"/>
                <a:sym typeface="Spectral"/>
              </a:rPr>
              <a:t>Probabilité d’erreur de transmission : </a:t>
            </a:r>
            <a:r>
              <a:rPr b="1" lang="en-US" sz="2500">
                <a:latin typeface="Spectral"/>
                <a:ea typeface="Spectral"/>
                <a:cs typeface="Spectral"/>
                <a:sym typeface="Spectral"/>
              </a:rPr>
              <a:t>1 %</a:t>
            </a:r>
            <a:endParaRPr b="1" sz="25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Spectral"/>
                <a:ea typeface="Spectral"/>
                <a:cs typeface="Spectral"/>
                <a:sym typeface="Spectral"/>
              </a:rPr>
              <a:t>Les erreurs sont uniformément réparties</a:t>
            </a:r>
            <a:endParaRPr sz="25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226" name="Google Shape;226;gd7d7fd1982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788" y="2606038"/>
            <a:ext cx="2617013" cy="164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gd7d7fd1982_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9825" y="4399488"/>
            <a:ext cx="2617012" cy="164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d7d7fd1982_3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6163" y="4399488"/>
            <a:ext cx="2600553" cy="164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d7d7fd1982_3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07925" y="2606038"/>
            <a:ext cx="2617013" cy="164592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d7d7fd1982_3_0"/>
          <p:cNvSpPr txBox="1"/>
          <p:nvPr/>
        </p:nvSpPr>
        <p:spPr>
          <a:xfrm>
            <a:off x="3271799" y="6045400"/>
            <a:ext cx="2600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Sans contrôle</a:t>
            </a:r>
            <a:endParaRPr b="1" i="1" sz="2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21 %</a:t>
            </a:r>
            <a:r>
              <a:rPr b="1" lang="en-US" sz="2000"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i="1" lang="en-US" sz="2000">
                <a:latin typeface="Spectral"/>
                <a:ea typeface="Spectral"/>
                <a:cs typeface="Spectral"/>
                <a:sym typeface="Spectral"/>
              </a:rPr>
              <a:t>d’erreurs</a:t>
            </a:r>
            <a:endParaRPr i="1" sz="2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31" name="Google Shape;231;gd7d7fd1982_3_0"/>
          <p:cNvSpPr txBox="1"/>
          <p:nvPr/>
        </p:nvSpPr>
        <p:spPr>
          <a:xfrm>
            <a:off x="5938613" y="6045400"/>
            <a:ext cx="2879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Avec </a:t>
            </a: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contrôle </a:t>
            </a:r>
            <a:r>
              <a:rPr i="1" lang="en-US" sz="2000">
                <a:latin typeface="Spectral"/>
                <a:ea typeface="Spectral"/>
                <a:cs typeface="Spectral"/>
                <a:sym typeface="Spectral"/>
              </a:rPr>
              <a:t>(m=7, t=4)</a:t>
            </a:r>
            <a:endParaRPr i="1" sz="2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0,1 %</a:t>
            </a: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i="1" lang="en-US" sz="2000">
                <a:latin typeface="Spectral"/>
                <a:ea typeface="Spectral"/>
                <a:cs typeface="Spectral"/>
                <a:sym typeface="Spectral"/>
              </a:rPr>
              <a:t>d’erreurs</a:t>
            </a:r>
            <a:endParaRPr i="1" sz="20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232" name="Google Shape;232;gd7d7fd1982_3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9600" y="3404750"/>
            <a:ext cx="2633472" cy="164592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d7d7fd1982_3_0"/>
          <p:cNvSpPr txBox="1"/>
          <p:nvPr/>
        </p:nvSpPr>
        <p:spPr>
          <a:xfrm>
            <a:off x="329600" y="5092950"/>
            <a:ext cx="2727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latin typeface="Spectral"/>
                <a:ea typeface="Spectral"/>
                <a:cs typeface="Spectral"/>
                <a:sym typeface="Spectral"/>
              </a:rPr>
              <a:t>Image envoyée</a:t>
            </a:r>
            <a:endParaRPr b="1" i="1" sz="24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eb0097f53_0_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Probabilité d’erreur sur un pixel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239" name="Google Shape;239;gdeb0097f5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795675"/>
            <a:ext cx="1746600" cy="41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gdeb0097f53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026400"/>
            <a:ext cx="8839200" cy="126019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1" name="Google Shape;241;gdeb0097f53_0_0"/>
          <p:cNvGraphicFramePr/>
          <p:nvPr/>
        </p:nvGraphicFramePr>
        <p:xfrm>
          <a:off x="952500" y="2328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{48156A47-510A-40EA-9BF0-EA0FE2F03F3E}</a:tableStyleId>
              </a:tblPr>
              <a:tblGrid>
                <a:gridCol w="904875"/>
                <a:gridCol w="904875"/>
                <a:gridCol w="904875"/>
                <a:gridCol w="904875"/>
                <a:gridCol w="904875"/>
                <a:gridCol w="904875"/>
                <a:gridCol w="904875"/>
                <a:gridCol w="904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00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00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00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00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00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00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00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00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</a:tr>
            </a:tbl>
          </a:graphicData>
        </a:graphic>
      </p:graphicFrame>
      <p:sp>
        <p:nvSpPr>
          <p:cNvPr id="242" name="Google Shape;242;gdeb0097f53_0_0"/>
          <p:cNvSpPr txBox="1"/>
          <p:nvPr/>
        </p:nvSpPr>
        <p:spPr>
          <a:xfrm>
            <a:off x="952500" y="1553375"/>
            <a:ext cx="7239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Un pixel est codé sur 24 bits :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gd7eb04caea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9616"/>
            <a:ext cx="60960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d7eb04caea_1_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800">
                <a:latin typeface="Spectral"/>
                <a:ea typeface="Spectral"/>
                <a:cs typeface="Spectral"/>
                <a:sym typeface="Spectral"/>
              </a:rPr>
              <a:t>Correction pour des faibles taux d’erreurs</a:t>
            </a:r>
            <a:endParaRPr i="1" sz="3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49" name="Google Shape;249;gd7eb04caea_1_0"/>
          <p:cNvSpPr txBox="1"/>
          <p:nvPr/>
        </p:nvSpPr>
        <p:spPr>
          <a:xfrm>
            <a:off x="2496312" y="5897880"/>
            <a:ext cx="3189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latin typeface="Spectral"/>
                <a:ea typeface="Spectral"/>
                <a:cs typeface="Spectral"/>
                <a:sym typeface="Spectral"/>
              </a:rPr>
              <a:t>Part d’erreurs lors de la transmission</a:t>
            </a:r>
            <a:endParaRPr i="1" sz="16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50" name="Google Shape;250;gd7eb04caea_1_0"/>
          <p:cNvSpPr txBox="1"/>
          <p:nvPr/>
        </p:nvSpPr>
        <p:spPr>
          <a:xfrm>
            <a:off x="5965625" y="1432550"/>
            <a:ext cx="2908500" cy="471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Fonctions de correction :</a:t>
            </a:r>
            <a:endParaRPr b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3D85C6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■</a:t>
            </a:r>
            <a:r>
              <a:rPr lang="en-US" sz="50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Sans contrôle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accent6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■</a:t>
            </a:r>
            <a:r>
              <a:rPr lang="en-US" sz="50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Contrôle avec les carrés latins (m=3, t=2)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6AA84F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■</a:t>
            </a:r>
            <a:r>
              <a:rPr lang="en-US" sz="50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Trois transmissions successives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51" name="Google Shape;251;gd7eb04caea_1_0"/>
          <p:cNvSpPr txBox="1"/>
          <p:nvPr/>
        </p:nvSpPr>
        <p:spPr>
          <a:xfrm>
            <a:off x="457200" y="1499616"/>
            <a:ext cx="3189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Part d’erreurs lors de la réception</a:t>
            </a:r>
            <a:endParaRPr i="1" sz="1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gd7eb04caea_1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9616"/>
            <a:ext cx="6103621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d7eb04caea_1_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900">
                <a:latin typeface="Spectral"/>
                <a:ea typeface="Spectral"/>
                <a:cs typeface="Spectral"/>
                <a:sym typeface="Spectral"/>
              </a:rPr>
              <a:t>Correction pour toutes les taux d’erreurs</a:t>
            </a:r>
            <a:endParaRPr i="1" sz="39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58" name="Google Shape;258;gd7eb04caea_1_5"/>
          <p:cNvSpPr txBox="1"/>
          <p:nvPr/>
        </p:nvSpPr>
        <p:spPr>
          <a:xfrm>
            <a:off x="5965625" y="1432550"/>
            <a:ext cx="2908500" cy="471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Fonctions de correction :</a:t>
            </a:r>
            <a:endParaRPr b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3D85C6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■</a:t>
            </a:r>
            <a:r>
              <a:rPr lang="en-US" sz="50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Sans contrôle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accent6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■</a:t>
            </a:r>
            <a:r>
              <a:rPr lang="en-US" sz="50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Contrôle avec les carrés latins (m=3, t=2)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000">
                <a:solidFill>
                  <a:srgbClr val="6AA84F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■</a:t>
            </a:r>
            <a:r>
              <a:rPr lang="en-US" sz="50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Trois transmissions successives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59" name="Google Shape;259;gd7eb04caea_1_5"/>
          <p:cNvSpPr txBox="1"/>
          <p:nvPr/>
        </p:nvSpPr>
        <p:spPr>
          <a:xfrm>
            <a:off x="2495325" y="5899525"/>
            <a:ext cx="3189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latin typeface="Spectral"/>
                <a:ea typeface="Spectral"/>
                <a:cs typeface="Spectral"/>
                <a:sym typeface="Spectral"/>
              </a:rPr>
              <a:t>Part d’erreurs lors de la transmission</a:t>
            </a:r>
            <a:endParaRPr i="1" sz="16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60" name="Google Shape;260;gd7eb04caea_1_5"/>
          <p:cNvSpPr txBox="1"/>
          <p:nvPr/>
        </p:nvSpPr>
        <p:spPr>
          <a:xfrm>
            <a:off x="457200" y="1501550"/>
            <a:ext cx="3189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latin typeface="Spectral"/>
                <a:ea typeface="Spectral"/>
                <a:cs typeface="Spectral"/>
                <a:sym typeface="Spectral"/>
              </a:rPr>
              <a:t>Part d’erreurs lors de la réception</a:t>
            </a:r>
            <a:endParaRPr i="1" sz="16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d110b4bb8_0_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Erreurs aléatoires </a:t>
            </a:r>
            <a:r>
              <a:rPr lang="en-US">
                <a:latin typeface="Spectral"/>
                <a:ea typeface="Spectral"/>
                <a:cs typeface="Spectral"/>
                <a:sym typeface="Spectral"/>
              </a:rPr>
              <a:t>· </a:t>
            </a: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Erreurs de rafale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66" name="Google Shape;266;gdd110b4bb8_0_29"/>
          <p:cNvSpPr txBox="1"/>
          <p:nvPr/>
        </p:nvSpPr>
        <p:spPr>
          <a:xfrm>
            <a:off x="578375" y="2585275"/>
            <a:ext cx="370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[1, 1, 0, 0, 1, 0, 1, 0, 1]</a:t>
            </a:r>
            <a:endParaRPr sz="3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67" name="Google Shape;267;gdd110b4bb8_0_29"/>
          <p:cNvSpPr txBox="1"/>
          <p:nvPr/>
        </p:nvSpPr>
        <p:spPr>
          <a:xfrm>
            <a:off x="578375" y="1799250"/>
            <a:ext cx="370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000">
                <a:latin typeface="Spectral"/>
                <a:ea typeface="Spectral"/>
                <a:cs typeface="Spectral"/>
                <a:sym typeface="Spectral"/>
              </a:rPr>
              <a:t>Erreurs aléatoires</a:t>
            </a:r>
            <a:endParaRPr b="1" i="1" sz="3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68" name="Google Shape;268;gdd110b4bb8_0_29"/>
          <p:cNvSpPr txBox="1"/>
          <p:nvPr/>
        </p:nvSpPr>
        <p:spPr>
          <a:xfrm>
            <a:off x="578375" y="4531600"/>
            <a:ext cx="370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[1, </a:t>
            </a:r>
            <a:r>
              <a:rPr b="1" lang="en-US" sz="30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0</a:t>
            </a: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, 0, </a:t>
            </a:r>
            <a:r>
              <a:rPr b="1" lang="en-US" sz="30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1</a:t>
            </a: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, 1, 0, </a:t>
            </a:r>
            <a:r>
              <a:rPr b="1" lang="en-US" sz="30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0</a:t>
            </a: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, 0, 1]</a:t>
            </a:r>
            <a:endParaRPr sz="3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69" name="Google Shape;269;gdd110b4bb8_0_29"/>
          <p:cNvSpPr txBox="1"/>
          <p:nvPr/>
        </p:nvSpPr>
        <p:spPr>
          <a:xfrm>
            <a:off x="4862100" y="1799250"/>
            <a:ext cx="370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000">
                <a:latin typeface="Spectral"/>
                <a:ea typeface="Spectral"/>
                <a:cs typeface="Spectral"/>
                <a:sym typeface="Spectral"/>
              </a:rPr>
              <a:t>Erreurs de rafale</a:t>
            </a:r>
            <a:endParaRPr b="1" i="1" sz="3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70" name="Google Shape;270;gdd110b4bb8_0_29"/>
          <p:cNvSpPr txBox="1"/>
          <p:nvPr/>
        </p:nvSpPr>
        <p:spPr>
          <a:xfrm>
            <a:off x="4985100" y="2585275"/>
            <a:ext cx="370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[1, 1, 0, 0, 1, 0, 1, 0, 1]</a:t>
            </a:r>
            <a:endParaRPr sz="3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71" name="Google Shape;271;gdd110b4bb8_0_29"/>
          <p:cNvSpPr txBox="1"/>
          <p:nvPr/>
        </p:nvSpPr>
        <p:spPr>
          <a:xfrm>
            <a:off x="4985100" y="4531600"/>
            <a:ext cx="3822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[1, </a:t>
            </a:r>
            <a:r>
              <a:rPr b="1" lang="en-US" sz="30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0</a:t>
            </a: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, </a:t>
            </a:r>
            <a:r>
              <a:rPr b="1" lang="en-US" sz="30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0</a:t>
            </a: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, </a:t>
            </a:r>
            <a:r>
              <a:rPr b="1" lang="en-US" sz="30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0</a:t>
            </a: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, </a:t>
            </a:r>
            <a:r>
              <a:rPr b="1" lang="en-US" sz="30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0</a:t>
            </a: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, </a:t>
            </a:r>
            <a:r>
              <a:rPr b="1" lang="en-US" sz="30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0</a:t>
            </a: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, </a:t>
            </a:r>
            <a:r>
              <a:rPr b="1" lang="en-US" sz="30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0</a:t>
            </a: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, 0, 1]</a:t>
            </a:r>
            <a:endParaRPr sz="3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72" name="Google Shape;272;gdd110b4bb8_0_29"/>
          <p:cNvSpPr/>
          <p:nvPr/>
        </p:nvSpPr>
        <p:spPr>
          <a:xfrm>
            <a:off x="2189675" y="3310188"/>
            <a:ext cx="479100" cy="1143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dd110b4bb8_0_29"/>
          <p:cNvSpPr/>
          <p:nvPr/>
        </p:nvSpPr>
        <p:spPr>
          <a:xfrm>
            <a:off x="6657000" y="3310175"/>
            <a:ext cx="479100" cy="1143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274" name="Google Shape;274;gdd110b4bb8_0_29"/>
          <p:cNvSpPr txBox="1"/>
          <p:nvPr/>
        </p:nvSpPr>
        <p:spPr>
          <a:xfrm>
            <a:off x="650000" y="5317650"/>
            <a:ext cx="3701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Erreurs aléatoires uniformément réparties</a:t>
            </a:r>
            <a:endParaRPr sz="2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75" name="Google Shape;275;gdd110b4bb8_0_29"/>
          <p:cNvSpPr txBox="1"/>
          <p:nvPr/>
        </p:nvSpPr>
        <p:spPr>
          <a:xfrm>
            <a:off x="4862100" y="5317600"/>
            <a:ext cx="3701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Erreurs localisées dans la bande de rafale de longueur </a:t>
            </a: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t</a:t>
            </a:r>
            <a:endParaRPr b="1" i="1" sz="2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Ici, </a:t>
            </a: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t = 6</a:t>
            </a:r>
            <a:endParaRPr b="1" i="1" sz="2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c440385f1_0_0"/>
          <p:cNvSpPr txBox="1"/>
          <p:nvPr>
            <p:ph type="title"/>
          </p:nvPr>
        </p:nvSpPr>
        <p:spPr>
          <a:xfrm>
            <a:off x="457200" y="125913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Transmission d’une image,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erreurs de rafale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81" name="Google Shape;281;gdc440385f1_0_0"/>
          <p:cNvSpPr txBox="1"/>
          <p:nvPr/>
        </p:nvSpPr>
        <p:spPr>
          <a:xfrm>
            <a:off x="457200" y="1268925"/>
            <a:ext cx="8229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Spectral"/>
                <a:ea typeface="Spectral"/>
                <a:cs typeface="Spectral"/>
                <a:sym typeface="Spectral"/>
              </a:rPr>
              <a:t>Transmission d’une image avec et sans contrôle</a:t>
            </a:r>
            <a:endParaRPr sz="25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Spectral"/>
                <a:ea typeface="Spectral"/>
                <a:cs typeface="Spectral"/>
                <a:sym typeface="Spectral"/>
              </a:rPr>
              <a:t>Erreurs de rafale</a:t>
            </a:r>
            <a:endParaRPr sz="25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82" name="Google Shape;282;gdc440385f1_0_0"/>
          <p:cNvSpPr txBox="1"/>
          <p:nvPr/>
        </p:nvSpPr>
        <p:spPr>
          <a:xfrm>
            <a:off x="3115025" y="5989150"/>
            <a:ext cx="2585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Sans contrôle</a:t>
            </a:r>
            <a:endParaRPr b="1" i="1" sz="2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1,1 % </a:t>
            </a:r>
            <a:r>
              <a:rPr i="1" lang="en-US" sz="2000">
                <a:latin typeface="Spectral"/>
                <a:ea typeface="Spectral"/>
                <a:cs typeface="Spectral"/>
                <a:sym typeface="Spectral"/>
              </a:rPr>
              <a:t>d’erreurs</a:t>
            </a:r>
            <a:endParaRPr b="1" i="1" sz="2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83" name="Google Shape;283;gdc440385f1_0_0"/>
          <p:cNvSpPr txBox="1"/>
          <p:nvPr/>
        </p:nvSpPr>
        <p:spPr>
          <a:xfrm>
            <a:off x="6028725" y="5989150"/>
            <a:ext cx="2616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Avec </a:t>
            </a: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contrôle</a:t>
            </a:r>
            <a:endParaRPr b="1" i="1" sz="2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>
                <a:latin typeface="Spectral"/>
                <a:ea typeface="Spectral"/>
                <a:cs typeface="Spectral"/>
                <a:sym typeface="Spectral"/>
              </a:rPr>
              <a:t>0,05 % </a:t>
            </a:r>
            <a:r>
              <a:rPr i="1" lang="en-US" sz="2000">
                <a:latin typeface="Spectral"/>
                <a:ea typeface="Spectral"/>
                <a:cs typeface="Spectral"/>
                <a:sym typeface="Spectral"/>
              </a:rPr>
              <a:t>d’erreurs</a:t>
            </a:r>
            <a:endParaRPr i="1" sz="2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84" name="Google Shape;284;gdc440385f1_0_0"/>
          <p:cNvSpPr txBox="1"/>
          <p:nvPr/>
        </p:nvSpPr>
        <p:spPr>
          <a:xfrm>
            <a:off x="337225" y="5020575"/>
            <a:ext cx="2309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latin typeface="Spectral"/>
                <a:ea typeface="Spectral"/>
                <a:cs typeface="Spectral"/>
                <a:sym typeface="Spectral"/>
              </a:rPr>
              <a:t>Image envoyée</a:t>
            </a:r>
            <a:endParaRPr b="1" i="1" sz="24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285" name="Google Shape;285;gdc440385f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563" y="3374650"/>
            <a:ext cx="2617013" cy="164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gdc440385f1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5850" y="2375625"/>
            <a:ext cx="2594978" cy="163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gdc440385f1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2788" y="4251787"/>
            <a:ext cx="2608288" cy="164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gdc440385f1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8715" y="2375625"/>
            <a:ext cx="2585811" cy="163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gdc440385f1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28726" y="4236537"/>
            <a:ext cx="2664089" cy="16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d110b4bb8_0_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Limites du code correcteur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95" name="Google Shape;295;gdd110b4bb8_0_44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Spectral"/>
                <a:ea typeface="Spectral"/>
                <a:cs typeface="Spectral"/>
                <a:sym typeface="Spectral"/>
              </a:rPr>
              <a:t>Pour </a:t>
            </a:r>
            <a:r>
              <a:rPr b="1" lang="en-US">
                <a:latin typeface="Spectral"/>
                <a:ea typeface="Spectral"/>
                <a:cs typeface="Spectral"/>
                <a:sym typeface="Spectral"/>
              </a:rPr>
              <a:t>m premier</a:t>
            </a:r>
            <a:r>
              <a:rPr lang="en-US">
                <a:latin typeface="Spectral"/>
                <a:ea typeface="Spectral"/>
                <a:cs typeface="Spectral"/>
                <a:sym typeface="Spectral"/>
              </a:rPr>
              <a:t>,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Spectral"/>
                <a:ea typeface="Spectral"/>
                <a:cs typeface="Spectral"/>
                <a:sym typeface="Spectral"/>
              </a:rPr>
              <a:t>Rafale de longueur </a:t>
            </a:r>
            <a:r>
              <a:rPr b="1" lang="en-US">
                <a:latin typeface="Spectral"/>
                <a:ea typeface="Spectral"/>
                <a:cs typeface="Spectral"/>
                <a:sym typeface="Spectral"/>
              </a:rPr>
              <a:t>t </a:t>
            </a:r>
            <a:r>
              <a:rPr lang="en-US">
                <a:latin typeface="Spectral"/>
                <a:ea typeface="Spectral"/>
                <a:cs typeface="Spectral"/>
                <a:sym typeface="Spectral"/>
              </a:rPr>
              <a:t>: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Spectral"/>
                <a:ea typeface="Spectral"/>
                <a:cs typeface="Spectral"/>
                <a:sym typeface="Spectral"/>
              </a:rPr>
              <a:t>Or, il doit y avoir au maximum </a:t>
            </a:r>
            <a:r>
              <a:rPr b="1" lang="en-US">
                <a:latin typeface="Spectral"/>
                <a:ea typeface="Spectral"/>
                <a:cs typeface="Spectral"/>
                <a:sym typeface="Spectral"/>
              </a:rPr>
              <a:t>t</a:t>
            </a:r>
            <a:r>
              <a:rPr lang="en-US">
                <a:latin typeface="Spectral"/>
                <a:ea typeface="Spectral"/>
                <a:cs typeface="Spectral"/>
                <a:sym typeface="Spectral"/>
              </a:rPr>
              <a:t> erreurs par paquet donc la proportion d’erreurs maximale est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296" name="Google Shape;296;gdd110b4bb8_0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7788" y="1417638"/>
            <a:ext cx="2733675" cy="9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gdd110b4bb8_0_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0325" y="2791850"/>
            <a:ext cx="28956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gdd110b4bb8_0_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5413463"/>
            <a:ext cx="8382000" cy="10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d12ec6726_1_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Sources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304" name="Google Shape;304;gdd12ec6726_1_3"/>
          <p:cNvSpPr txBox="1"/>
          <p:nvPr>
            <p:ph idx="1" type="body"/>
          </p:nvPr>
        </p:nvSpPr>
        <p:spPr>
          <a:xfrm>
            <a:off x="457200" y="1288975"/>
            <a:ext cx="8229600" cy="525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100">
                <a:latin typeface="Spectral"/>
                <a:ea typeface="Spectral"/>
                <a:cs typeface="Spectral"/>
                <a:sym typeface="Spectral"/>
              </a:rPr>
              <a:t>[1]: </a:t>
            </a:r>
            <a:r>
              <a:rPr lang="en-US" sz="2100"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M. Y. Hsiao, D. C. Bossen and R. T. Chien, "Orthogonal Latin Square Codes," in </a:t>
            </a:r>
            <a:r>
              <a:rPr i="1" lang="en-US" sz="2100"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IBM Journal of Research and Development</a:t>
            </a:r>
            <a:r>
              <a:rPr lang="en-US" sz="2100"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, vol. 14, no. 4, pp. 390-394, July 1970, doi: 10.1147/rd.144.0390</a:t>
            </a:r>
            <a:endParaRPr sz="2100"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100"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[2]: </a:t>
            </a:r>
            <a:r>
              <a:rPr lang="en-US" sz="2100">
                <a:latin typeface="Spectral"/>
                <a:ea typeface="Spectral"/>
                <a:cs typeface="Spectral"/>
                <a:sym typeface="Spectral"/>
              </a:rPr>
              <a:t>R. Datta and N. A. Touba, « Generating Burst-error Correcting Codes from Orthogonal Latin Square Codes – a Graph Theoretic Approach » in 2011 IEEE International Symposium on Defect and Fault Tolerance in VLSI and Nanotechnology Systems</a:t>
            </a:r>
            <a:endParaRPr sz="2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100">
                <a:latin typeface="Spectral"/>
                <a:ea typeface="Spectral"/>
                <a:cs typeface="Spectral"/>
                <a:sym typeface="Spectral"/>
              </a:rPr>
              <a:t>[3]: </a:t>
            </a:r>
            <a:r>
              <a:rPr lang="en-US" sz="2100"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Oulipo, Atlas de littérature potentielle, Gallimard, Paris, 1981</a:t>
            </a:r>
            <a:endParaRPr sz="2100"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100"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[4]:J.H. Van Lint, R. M. Wilson, A course in combinatorics, Cambridge University Press, Cambridge, 1992</a:t>
            </a:r>
            <a:endParaRPr sz="2100"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100"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[5]: </a:t>
            </a:r>
            <a:r>
              <a:rPr lang="en-US" sz="2100">
                <a:latin typeface="Spectral"/>
                <a:ea typeface="Spectral"/>
                <a:cs typeface="Spectral"/>
                <a:sym typeface="Spectral"/>
              </a:rPr>
              <a:t>H.B.Mann, “Analysis and Design of Experiments”, Dover Publications, New-York, 1949</a:t>
            </a:r>
            <a:endParaRPr sz="2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2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a8372f1d5_2_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Qu’est-ce qu’un carré latin ?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4" name="Google Shape;94;gda8372f1d5_2_7"/>
          <p:cNvSpPr txBox="1"/>
          <p:nvPr/>
        </p:nvSpPr>
        <p:spPr>
          <a:xfrm>
            <a:off x="4985900" y="4377650"/>
            <a:ext cx="3026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Quasigroupe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5" name="Google Shape;95;gda8372f1d5_2_7"/>
          <p:cNvSpPr txBox="1"/>
          <p:nvPr/>
        </p:nvSpPr>
        <p:spPr>
          <a:xfrm>
            <a:off x="940650" y="4377650"/>
            <a:ext cx="343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Groupe de Klein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6" name="Google Shape;96;gda8372f1d5_2_7"/>
          <p:cNvSpPr txBox="1"/>
          <p:nvPr/>
        </p:nvSpPr>
        <p:spPr>
          <a:xfrm>
            <a:off x="940650" y="5228550"/>
            <a:ext cx="703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Carrés latins orthogonaux d’ordre 4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97" name="Google Shape;97;gda8372f1d5_2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2475" y="1570038"/>
            <a:ext cx="2334340" cy="2655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da8372f1d5_2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1778" y="1570038"/>
            <a:ext cx="2334340" cy="2655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d7eb04caea_1_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Annexe : Structure du programme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310" name="Google Shape;310;gd7eb04caea_1_12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Générations des carrés latins orthogonaux d’ordre </a:t>
            </a: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m :</a:t>
            </a:r>
            <a:endParaRPr b="1" sz="2400">
              <a:latin typeface="Spectral"/>
              <a:ea typeface="Spectral"/>
              <a:cs typeface="Spectral"/>
              <a:sym typeface="Spectral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fact_premiere(m)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nb_carres_orth(m)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crea_tous_carres_orth(m)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	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Construction de la matrice de contrôle :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matM1(m)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matM2(m)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vectVmu(mu,m,L)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matMi(i,m,LAT)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matH(m,t)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d7eb04caea_0_22"/>
          <p:cNvSpPr txBox="1"/>
          <p:nvPr>
            <p:ph idx="1" type="body"/>
          </p:nvPr>
        </p:nvSpPr>
        <p:spPr>
          <a:xfrm>
            <a:off x="457200" y="278175"/>
            <a:ext cx="8229600" cy="626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	Codage :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bits_de_controle(L,m,t)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ajout_bits_de_controle(L,m,t)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Transmission :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transmi_proba(L,p)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transmi_rafale_8bit(L,d_min,d_max,n)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trois_transmissions(L,p)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Décodage :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decode(L,m,t)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recombinateur(L,m,t)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Fonctions auxiliaires :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partition(L,dis)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xor(L)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vote(L)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d7eb04caea_0_27"/>
          <p:cNvSpPr txBox="1"/>
          <p:nvPr>
            <p:ph idx="1" type="body"/>
          </p:nvPr>
        </p:nvSpPr>
        <p:spPr>
          <a:xfrm>
            <a:off x="914400" y="14019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	Traitement de l’image :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conv_binaire(n)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convertisseur_jpeg_vers_binaire(I)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liste4_a_1(L)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liste1_a_4(L,n,m)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conv_base_10(N)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urier New"/>
              <a:buChar char="•"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convertisseur_binaire_vers_jpeg(L)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Les graphiques ont été tracés grâce au module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Courier New"/>
                <a:ea typeface="Courier New"/>
                <a:cs typeface="Courier New"/>
                <a:sym typeface="Courier New"/>
              </a:rPr>
              <a:t>matplotlib.pyplot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d7eb04caea_1_18"/>
          <p:cNvSpPr txBox="1"/>
          <p:nvPr>
            <p:ph idx="1" type="body"/>
          </p:nvPr>
        </p:nvSpPr>
        <p:spPr>
          <a:xfrm>
            <a:off x="457200" y="202350"/>
            <a:ext cx="8229600" cy="6453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40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fact_premiere(n): </a:t>
            </a:r>
            <a:r>
              <a:rPr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#Renvoie la liste des facteurs premiers de n pour n&lt;200 avec leur multiplicité</a:t>
            </a:r>
            <a:endParaRPr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PRE=[2,3,5,7,9,11,13,17,19,23,29,31,37,41,43,47,53,59,61,67,71,73,79,83,89,97,101,103,107,109,113,127,131,137,139,149,151,157,163,167,173,179,181,191,193,197,199]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P=[]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i in PRE: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while n%i==0: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P.append(i)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n=n//i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m=len(P)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L=[[P[0],1]]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j in range(1,m):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if P[j]!=P[j-1]: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L.append([P[j],0])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c=0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k in range(1,m):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if P[k]!=P[k-1]: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c+=1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L[c][1]+=1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 L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nb_carres_orth(n):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 min(pi**ei - 1)</a:t>
            </a:r>
            <a:endParaRPr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P=fact_premiere(n)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m=P[0][0]**P[0][1] - 1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l=len(P)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i in range(l):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if P[i][0]**P[i][1] - 1 &lt; m: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m=P[i][0]**P[i][1] - 1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 m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d7eb04caea_1_25"/>
          <p:cNvSpPr txBox="1"/>
          <p:nvPr>
            <p:ph idx="1" type="body"/>
          </p:nvPr>
        </p:nvSpPr>
        <p:spPr>
          <a:xfrm>
            <a:off x="457200" y="349675"/>
            <a:ext cx="8229600" cy="5776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crea_tous_carres_orth(n):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h=nb_carres_orth(n)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LAT=[]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j in range(1,h+1):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#Creation des h carres </a:t>
            </a:r>
            <a:endParaRPr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        #Parcours vertical puis horizontal avec à chaque fois application des actions sur les lignes ou les colonnes</a:t>
            </a:r>
            <a:endParaRPr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L=[]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for x in range(n):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L.append([])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for y in range(n):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L[x].append((j*x)%n)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for r in range(n):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for s in range(n):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L[s][r]=((L[s][r]+r)%n)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LAT.append(L)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 LAT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7eb04caea_1_31"/>
          <p:cNvSpPr txBox="1"/>
          <p:nvPr>
            <p:ph idx="1" type="body"/>
          </p:nvPr>
        </p:nvSpPr>
        <p:spPr>
          <a:xfrm>
            <a:off x="457200" y="152200"/>
            <a:ext cx="8229600" cy="617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US" sz="5200">
                <a:latin typeface="Courier New"/>
                <a:ea typeface="Courier New"/>
                <a:cs typeface="Courier New"/>
                <a:sym typeface="Courier New"/>
              </a:rPr>
              <a:t>def matM1(m):</a:t>
            </a: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52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#crée la matrice M1 </a:t>
            </a:r>
            <a:endParaRPr sz="52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M=[]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for i in range(m):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M.append([])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for j in range(m*m):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if j&gt;=m*i and j&lt;m*(i+1):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    M[i].append(1)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else: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    M[i].append(0)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return M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US" sz="5200">
                <a:latin typeface="Courier New"/>
                <a:ea typeface="Courier New"/>
                <a:cs typeface="Courier New"/>
                <a:sym typeface="Courier New"/>
              </a:rPr>
              <a:t>def matM2(m):</a:t>
            </a: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52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#crée la matrice M2</a:t>
            </a:r>
            <a:endParaRPr sz="52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M=[]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for i in range(m):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M.append([])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for j in range(m*m):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if j%m == i: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    M[i].append(1)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else: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    M[i].append(0)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return M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US" sz="5200">
                <a:latin typeface="Courier New"/>
                <a:ea typeface="Courier New"/>
                <a:cs typeface="Courier New"/>
                <a:sym typeface="Courier New"/>
              </a:rPr>
              <a:t>def vectVmu(mu,m,L):</a:t>
            </a:r>
            <a:endParaRPr b="1"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V=[]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for j in range(m):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for k in range(m):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if L[j][k]==mu: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    V.append(1)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else: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            V.append(0)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200">
                <a:latin typeface="Courier New"/>
                <a:ea typeface="Courier New"/>
                <a:cs typeface="Courier New"/>
                <a:sym typeface="Courier New"/>
              </a:rPr>
              <a:t>    return V</a:t>
            </a:r>
            <a:endParaRPr sz="5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d7eb04caea_1_37"/>
          <p:cNvSpPr txBox="1"/>
          <p:nvPr>
            <p:ph idx="1" type="body"/>
          </p:nvPr>
        </p:nvSpPr>
        <p:spPr>
          <a:xfrm>
            <a:off x="457200" y="417350"/>
            <a:ext cx="8229600" cy="6440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40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b="1" lang="en-US" sz="4000">
                <a:latin typeface="Courier New"/>
                <a:ea typeface="Courier New"/>
                <a:cs typeface="Courier New"/>
                <a:sym typeface="Courier New"/>
              </a:rPr>
              <a:t>def matMi(i,m,LAT):</a:t>
            </a:r>
            <a:endParaRPr b="1"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L=LAT[i-3]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Mi=[]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for mu in range(m):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    Mi.append(vectVmu(mu,m,L))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return Mi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b="1" lang="en-US" sz="4000">
                <a:latin typeface="Courier New"/>
                <a:ea typeface="Courier New"/>
                <a:cs typeface="Courier New"/>
                <a:sym typeface="Courier New"/>
              </a:rPr>
              <a:t>def matH(m,t): </a:t>
            </a:r>
            <a:r>
              <a:rPr lang="en-US" sz="4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#crée H</a:t>
            </a:r>
            <a:endParaRPr sz="4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H=[]#listes internes : lignes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M1=matM1(m)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M2=matM2(m)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H=M1+M2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LAT=crea_tous_carres_orth(m)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for i in range(3,2*t+1):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    M=matMi(i,m,LAT)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    H=H+M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for j in range(2*t*m):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    for k in range(2*t*m):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        if k==j: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            H[j].append(1)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        else: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            H[j].append(0)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>
                <a:latin typeface="Courier New"/>
                <a:ea typeface="Courier New"/>
                <a:cs typeface="Courier New"/>
                <a:sym typeface="Courier New"/>
              </a:rPr>
              <a:t>    return H</a:t>
            </a:r>
            <a:endParaRPr sz="4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d7eb04caea_1_43"/>
          <p:cNvSpPr txBox="1"/>
          <p:nvPr>
            <p:ph idx="1" type="body"/>
          </p:nvPr>
        </p:nvSpPr>
        <p:spPr>
          <a:xfrm>
            <a:off x="457200" y="145950"/>
            <a:ext cx="8229600" cy="656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latin typeface="Courier New"/>
                <a:ea typeface="Courier New"/>
                <a:cs typeface="Courier New"/>
                <a:sym typeface="Courier New"/>
              </a:rPr>
              <a:t>def bits_de_controle(d,m,t):</a:t>
            </a:r>
            <a:endParaRPr b="1"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if len(d)!=m**2: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return "Mauvaise taille de liste"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H=matH(m,t)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for i in range(2*t*m):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L=[]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for j in range(m**2):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    if H[i][j]==1: L.append(d[j])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d.append(xor(L))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return d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1600">
                <a:latin typeface="Courier New"/>
                <a:ea typeface="Courier New"/>
                <a:cs typeface="Courier New"/>
                <a:sym typeface="Courier New"/>
              </a:rPr>
              <a:t>def ajout_bits_de_controle(L,m,t):</a:t>
            </a: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#Prend une liste de bits et y ajoute les bits de contrôle</a:t>
            </a:r>
            <a:endParaRPr sz="16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P=partition(L,m**2)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N=[]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for i in range(len(P)):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        B=bits_de_controle(P[i],m,t)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for j in range(len(B)):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    N.append(B[j])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return N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d7eb04caea_1_50"/>
          <p:cNvSpPr txBox="1"/>
          <p:nvPr>
            <p:ph idx="1" type="body"/>
          </p:nvPr>
        </p:nvSpPr>
        <p:spPr>
          <a:xfrm>
            <a:off x="457200" y="473750"/>
            <a:ext cx="8229600" cy="5652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transmi_proba(L,p):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#pour chaque bit d'une liste de bits L, il y a une probabilité p qu'il y ait une erreur de transmission</a:t>
            </a:r>
            <a:endParaRPr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j in range(len(L)):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if random()&lt;p: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if L[j]==0: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L[j]=1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else: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L[j]=0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 L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transmi_rafale_8bit(L,d_min,d_max,n):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for j in range(n):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if d_min==d_max: d=d_min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else: d=random.randint(d_min,d_max)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R=random.randint(0,len(L)//8-1-8*d)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for i in range(8*R,8*R+8*d):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L[i]=1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 L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d7eb04caea_1_56"/>
          <p:cNvSpPr txBox="1"/>
          <p:nvPr>
            <p:ph idx="1" type="body"/>
          </p:nvPr>
        </p:nvSpPr>
        <p:spPr>
          <a:xfrm>
            <a:off x="457200" y="132200"/>
            <a:ext cx="8229600" cy="6957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latin typeface="Courier New"/>
                <a:ea typeface="Courier New"/>
                <a:cs typeface="Courier New"/>
                <a:sym typeface="Courier New"/>
              </a:rPr>
              <a:t>def trois_transmissions(L,p):</a:t>
            </a:r>
            <a:endParaRPr b="1"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M1=L[:]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M2=L[:]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M3=L[:]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M1=transmi_proba(M1,p)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M2=transmi_proba(M2,p)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M3=transmi_proba(M3,p)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S=[]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for i in range(len(L)):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v=vote([M1[i],M2[i],M3[i]])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S.append(v)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return S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latin typeface="Courier New"/>
                <a:ea typeface="Courier New"/>
                <a:cs typeface="Courier New"/>
                <a:sym typeface="Courier New"/>
              </a:rPr>
              <a:t>def decode(d,m,t):</a:t>
            </a:r>
            <a:endParaRPr b="1"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L=[] </a:t>
            </a:r>
            <a:r>
              <a:rPr lang="en-US" sz="1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#liste correspondant au code corrigé</a:t>
            </a:r>
            <a:endParaRPr sz="16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H=[d]+matH(m,t)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for i in range(m**2):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S=[d[i]] </a:t>
            </a:r>
            <a:r>
              <a:rPr lang="en-US" sz="1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#liste des "suffrages"</a:t>
            </a:r>
            <a:endParaRPr sz="16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for j in range(1,2*m*t+1):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    X=[] </a:t>
            </a:r>
            <a:r>
              <a:rPr lang="en-US" sz="1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#liste des éléments de la ligne</a:t>
            </a:r>
            <a:endParaRPr sz="16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    if H[j][i]==1: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        for k in range(m**2+2*m*t):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            if k!=i and H[j][k]==1: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                X.append(d[k])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        S.append(xor(X))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    L.append(vote(S))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 return L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a8372f1d5_2_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La vie mode d’emploi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04" name="Google Shape;104;gda8372f1d5_2_0"/>
          <p:cNvPicPr preferRelativeResize="0"/>
          <p:nvPr/>
        </p:nvPicPr>
        <p:blipFill rotWithShape="1">
          <a:blip r:embed="rId3">
            <a:alphaModFix/>
          </a:blip>
          <a:srcRect b="0" l="2530" r="27563" t="0"/>
          <a:stretch/>
        </p:blipFill>
        <p:spPr>
          <a:xfrm>
            <a:off x="457200" y="2608925"/>
            <a:ext cx="3584325" cy="320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da8372f1d5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0773" y="1975338"/>
            <a:ext cx="2986975" cy="4468987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da8372f1d5_2_0"/>
          <p:cNvSpPr txBox="1"/>
          <p:nvPr/>
        </p:nvSpPr>
        <p:spPr>
          <a:xfrm>
            <a:off x="457163" y="5810725"/>
            <a:ext cx="3584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Georges Perec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(1936 - 1982)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7" name="Google Shape;107;gda8372f1d5_2_0"/>
          <p:cNvSpPr txBox="1"/>
          <p:nvPr/>
        </p:nvSpPr>
        <p:spPr>
          <a:xfrm>
            <a:off x="457200" y="1289250"/>
            <a:ext cx="5694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Roman de </a:t>
            </a: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Georges Perec </a:t>
            </a: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publié en </a:t>
            </a: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1978</a:t>
            </a:r>
            <a:endParaRPr b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Prix Médicis 1978</a:t>
            </a:r>
            <a:endParaRPr b="1" sz="24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d7eb04caea_1_62"/>
          <p:cNvSpPr txBox="1"/>
          <p:nvPr>
            <p:ph idx="1" type="body"/>
          </p:nvPr>
        </p:nvSpPr>
        <p:spPr>
          <a:xfrm>
            <a:off x="457200" y="438400"/>
            <a:ext cx="8229600" cy="6002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recombinateur(L,m,t):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#L est la liste après transmission_image , la fonction renvoie une liste décodée de binaires</a:t>
            </a:r>
            <a:endParaRPr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P=partition(L,m**2+2*m*t)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p=len(P)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CORRI=[]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i in range(p):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CORRI.append(decode(list(P[i]),m,t))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CORR=[]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for j in range(len(CORRI)):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for k in range(len(CORRI[0])):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CORR.append(CORRI[j][k])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l in range(L[1]*L[2]%(m**2)):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a=CORR.pop()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 CORR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d7eb04caea_1_69"/>
          <p:cNvSpPr txBox="1"/>
          <p:nvPr>
            <p:ph idx="1" type="body"/>
          </p:nvPr>
        </p:nvSpPr>
        <p:spPr>
          <a:xfrm>
            <a:off x="457200" y="264400"/>
            <a:ext cx="8229600" cy="651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partition(L,dis):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#partitionne une liste en bouts de longueur m^2. Si il y a des éléments en en trop, on rajoute des 0</a:t>
            </a:r>
            <a:endParaRPr>
              <a:solidFill>
                <a:schemeClr val="accent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n=len(L)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c=0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k=0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M=[[]]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i in range(n):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c+=1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M[k].append(L[i])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if c==dis: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M.append([])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k+=1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c=0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r=n%dis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i in range(dis-r):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M[k].append(0)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return(M)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xor(L):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#Fonction prenant en entrée une liste de bits, renvoyant le xor de la liste</a:t>
            </a:r>
            <a:endParaRPr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if len(L)&lt;2: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return "Liste trop petite"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else: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B=abs(L[0]-L[1])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for i in range(2,len(L)):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B=abs(B-L[i])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return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dd12ec6726_1_8"/>
          <p:cNvSpPr txBox="1"/>
          <p:nvPr>
            <p:ph idx="1" type="body"/>
          </p:nvPr>
        </p:nvSpPr>
        <p:spPr>
          <a:xfrm>
            <a:off x="457200" y="481950"/>
            <a:ext cx="8229600" cy="564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b="1" lang="en-US" sz="3621">
                <a:latin typeface="Courier New"/>
                <a:ea typeface="Courier New"/>
                <a:cs typeface="Courier New"/>
                <a:sym typeface="Courier New"/>
              </a:rPr>
              <a:t>def vote(L):</a:t>
            </a: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3621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#compte les suffrages d'une liste de bits</a:t>
            </a:r>
            <a:endParaRPr sz="3621">
              <a:solidFill>
                <a:schemeClr val="accent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a0=0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a1=0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for i in range(len(L)):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    if L[i]==0: a0+=1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    elif L[i]==1: a1+=1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    else: return ("Vote interdit",L[i])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if a0&gt;=a1: return 0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else: return 1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b="1" lang="en-US" sz="3621">
                <a:latin typeface="Courier New"/>
                <a:ea typeface="Courier New"/>
                <a:cs typeface="Courier New"/>
                <a:sym typeface="Courier New"/>
              </a:rPr>
              <a:t>def conv_binaire(n):</a:t>
            </a:r>
            <a:r>
              <a:rPr lang="en-US" sz="3621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#Convertit un entier naturel de [0,255] en binaire avec la division euclidienne</a:t>
            </a:r>
            <a:endParaRPr sz="3621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B=[]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N=n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for i in range(8):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    r = N%2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    N = N//2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    B.append(r)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list.reverse(B)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return(B)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0377"/>
              <a:buFont typeface="Arial"/>
              <a:buNone/>
            </a:pPr>
            <a:r>
              <a:rPr lang="en-US" sz="3621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362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dd12ec6726_1_15"/>
          <p:cNvSpPr txBox="1"/>
          <p:nvPr>
            <p:ph idx="1" type="body"/>
          </p:nvPr>
        </p:nvSpPr>
        <p:spPr>
          <a:xfrm>
            <a:off x="457200" y="573125"/>
            <a:ext cx="8229600" cy="5553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40000"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convertisseur_jpeg_vers_binaire(L):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#Convertit des listes d'images en format jpeg en liste de listes binaires (un binaire entre 0 et 255 est codé par une liste de 0 et de 1 de longueur 8)</a:t>
            </a:r>
            <a:endParaRPr>
              <a:solidFill>
                <a:schemeClr val="accent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hau=len(L)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lar=len(L[0])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M=[]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i in range(hau):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M.append([])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for j in range(lar):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M[i].append([0,0,0])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for k in range(3):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M[i][j][k]=conv_binaire(L[i][j][k])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return(M)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liste4_a_1(L):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N=[]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i in range(len(L)):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for j in range(len(L[i])):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for k in range(len(L[i][j])):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for l in range(len(L[i][j][k])):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    N.append(L[i][j][k][l])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 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dd12ec6726_1_22"/>
          <p:cNvSpPr txBox="1"/>
          <p:nvPr>
            <p:ph idx="1" type="body"/>
          </p:nvPr>
        </p:nvSpPr>
        <p:spPr>
          <a:xfrm>
            <a:off x="457200" y="403800"/>
            <a:ext cx="8229600" cy="5722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liste1_a_4(L,n,m):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N1=[]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c=0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i in range(n):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N2=[]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for j in range(m):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N3=[]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for k in range(3):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N4=[]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for l in range(8):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    N4.append(L[c])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    c+=1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    N3.append(N4)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    N2.append(N3)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N1.append(N2)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 N1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def conv_base_10(N):</a:t>
            </a:r>
            <a:r>
              <a:rPr lang="en-US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#convertit un binaire sous forme de liste en base 10 si il est inférieur à 255, len(N)=8 avec l'algorithme de Hörner.</a:t>
            </a:r>
            <a:endParaRPr>
              <a:solidFill>
                <a:schemeClr val="accent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l=0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for i in range(8):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    l= 2*l + N[i]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return(l)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dd12ec6726_1_28"/>
          <p:cNvSpPr txBox="1"/>
          <p:nvPr>
            <p:ph idx="1" type="body"/>
          </p:nvPr>
        </p:nvSpPr>
        <p:spPr>
          <a:xfrm>
            <a:off x="457200" y="416825"/>
            <a:ext cx="8229600" cy="570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en-US" sz="1960">
                <a:latin typeface="Courier New"/>
                <a:ea typeface="Courier New"/>
                <a:cs typeface="Courier New"/>
                <a:sym typeface="Courier New"/>
              </a:rPr>
              <a:t>def convertisseur_binaire_vers_jpeg(L):</a:t>
            </a:r>
            <a:endParaRPr b="1"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hau = len(L)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lar = len(L[0])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M=[]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for i in range(hau):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    M.append([])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    for j in range(lar):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        M[i].append([0,0,0])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        for k in range(3):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            M[i][j][k] = conv_base_10(L[i][j][k])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960">
                <a:latin typeface="Courier New"/>
                <a:ea typeface="Courier New"/>
                <a:cs typeface="Courier New"/>
                <a:sym typeface="Courier New"/>
              </a:rPr>
              <a:t>    return(M)</a:t>
            </a:r>
            <a:endParaRPr sz="196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96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a8372f1d5_4_9"/>
          <p:cNvSpPr txBox="1"/>
          <p:nvPr>
            <p:ph type="title"/>
          </p:nvPr>
        </p:nvSpPr>
        <p:spPr>
          <a:xfrm>
            <a:off x="457200" y="274650"/>
            <a:ext cx="8229600" cy="1193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Les carrés latins à travers les âges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13" name="Google Shape;113;gda8372f1d5_4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50" y="1987025"/>
            <a:ext cx="2550975" cy="318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da8372f1d5_4_9"/>
          <p:cNvSpPr txBox="1"/>
          <p:nvPr/>
        </p:nvSpPr>
        <p:spPr>
          <a:xfrm>
            <a:off x="536625" y="5300200"/>
            <a:ext cx="2550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Leonhard Euler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(1707-1783)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15" name="Google Shape;115;gda8372f1d5_4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5225" y="1946275"/>
            <a:ext cx="2756525" cy="318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da8372f1d5_4_9"/>
          <p:cNvSpPr txBox="1"/>
          <p:nvPr/>
        </p:nvSpPr>
        <p:spPr>
          <a:xfrm>
            <a:off x="3435150" y="5300200"/>
            <a:ext cx="2686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Gaston Tarry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(1843 - 1913)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17" name="Google Shape;117;gda8372f1d5_4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8050" y="1965850"/>
            <a:ext cx="2550975" cy="319382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da8372f1d5_4_9"/>
          <p:cNvSpPr txBox="1"/>
          <p:nvPr/>
        </p:nvSpPr>
        <p:spPr>
          <a:xfrm>
            <a:off x="6468975" y="5300200"/>
            <a:ext cx="250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S. S. Shrikhande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(1917 - 2020)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a8372f1d5_2_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Présentation du problème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24" name="Google Shape;124;gda8372f1d5_2_21"/>
          <p:cNvSpPr txBox="1"/>
          <p:nvPr/>
        </p:nvSpPr>
        <p:spPr>
          <a:xfrm>
            <a:off x="1792350" y="1571650"/>
            <a:ext cx="5559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Spectral"/>
                <a:ea typeface="Spectral"/>
                <a:cs typeface="Spectral"/>
                <a:sym typeface="Spectral"/>
              </a:rPr>
              <a:t>Correction de données endommagées lors d’un voyage spatial</a:t>
            </a:r>
            <a:endParaRPr sz="22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25" name="Google Shape;125;gda8372f1d5_2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550" y="2820350"/>
            <a:ext cx="3659250" cy="3179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da8372f1d5_2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983" y="2820350"/>
            <a:ext cx="3363115" cy="317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b763a04eb_0_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Variables de l’algorithme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2" name="Google Shape;132;gdb763a04eb_0_0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Spectral"/>
                <a:ea typeface="Spectral"/>
                <a:cs typeface="Spectral"/>
                <a:sym typeface="Spectral"/>
              </a:rPr>
              <a:t>On entre un code de taille </a:t>
            </a:r>
            <a:r>
              <a:rPr b="1" i="1" lang="en-US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m²</a:t>
            </a:r>
            <a:r>
              <a:rPr lang="en-US">
                <a:latin typeface="Spectral"/>
                <a:ea typeface="Spectral"/>
                <a:cs typeface="Spectral"/>
                <a:sym typeface="Spectral"/>
              </a:rPr>
              <a:t>.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1" lang="en-US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h</a:t>
            </a:r>
            <a:r>
              <a:rPr b="1" i="1" lang="en-US"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-US">
                <a:latin typeface="Spectral"/>
                <a:ea typeface="Spectral"/>
                <a:cs typeface="Spectral"/>
                <a:sym typeface="Spectral"/>
              </a:rPr>
              <a:t>est le nombre de carrés latins orthogonaux de taille m :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Spectral"/>
                <a:ea typeface="Spectral"/>
                <a:cs typeface="Spectral"/>
                <a:sym typeface="Spectral"/>
              </a:rPr>
              <a:t>Le code correcteur peut corriger </a:t>
            </a:r>
            <a:r>
              <a:rPr b="1" i="1" lang="en-US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t</a:t>
            </a:r>
            <a:r>
              <a:rPr lang="en-US">
                <a:latin typeface="Spectral"/>
                <a:ea typeface="Spectral"/>
                <a:cs typeface="Spectral"/>
                <a:sym typeface="Spectral"/>
              </a:rPr>
              <a:t> erreurs.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33" name="Google Shape;133;gdb763a04e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1462" y="4983294"/>
            <a:ext cx="3941064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db763a04eb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9300" y="3499475"/>
            <a:ext cx="4085399" cy="72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a8372f1d5_2_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Structure de l’algorithme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40" name="Google Shape;140;gda8372f1d5_2_31"/>
          <p:cNvSpPr/>
          <p:nvPr/>
        </p:nvSpPr>
        <p:spPr>
          <a:xfrm>
            <a:off x="314750" y="3017525"/>
            <a:ext cx="2364000" cy="13452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Paquets de longueur </a:t>
            </a:r>
            <a:r>
              <a:rPr b="1" lang="en-US" sz="26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m²+2tm</a:t>
            </a:r>
            <a:endParaRPr b="1" sz="26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41" name="Google Shape;141;gda8372f1d5_2_31"/>
          <p:cNvSpPr txBox="1"/>
          <p:nvPr/>
        </p:nvSpPr>
        <p:spPr>
          <a:xfrm>
            <a:off x="1597600" y="1844375"/>
            <a:ext cx="19743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da8372f1d5_2_31"/>
          <p:cNvSpPr/>
          <p:nvPr/>
        </p:nvSpPr>
        <p:spPr>
          <a:xfrm>
            <a:off x="3043975" y="1844375"/>
            <a:ext cx="2560500" cy="532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da8372f1d5_2_31"/>
          <p:cNvSpPr txBox="1"/>
          <p:nvPr/>
        </p:nvSpPr>
        <p:spPr>
          <a:xfrm>
            <a:off x="2936575" y="1417650"/>
            <a:ext cx="2667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Conversion en binaire</a:t>
            </a:r>
            <a:endParaRPr sz="2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44" name="Google Shape;144;gda8372f1d5_2_31"/>
          <p:cNvSpPr/>
          <p:nvPr/>
        </p:nvSpPr>
        <p:spPr>
          <a:xfrm>
            <a:off x="5719850" y="1493675"/>
            <a:ext cx="2364000" cy="10260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Code</a:t>
            </a:r>
            <a:endParaRPr sz="3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45" name="Google Shape;145;gda8372f1d5_2_31"/>
          <p:cNvSpPr/>
          <p:nvPr/>
        </p:nvSpPr>
        <p:spPr>
          <a:xfrm flipH="1" rot="-5400000">
            <a:off x="6992000" y="2726650"/>
            <a:ext cx="1222800" cy="960900"/>
          </a:xfrm>
          <a:prstGeom prst="bentUpArrow">
            <a:avLst>
              <a:gd fmla="val 25000" name="adj1"/>
              <a:gd fmla="val 23615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da8372f1d5_2_31"/>
          <p:cNvSpPr txBox="1"/>
          <p:nvPr/>
        </p:nvSpPr>
        <p:spPr>
          <a:xfrm>
            <a:off x="6513950" y="2519675"/>
            <a:ext cx="1253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Partition</a:t>
            </a:r>
            <a:endParaRPr sz="2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47" name="Google Shape;147;gda8372f1d5_2_31"/>
          <p:cNvSpPr/>
          <p:nvPr/>
        </p:nvSpPr>
        <p:spPr>
          <a:xfrm>
            <a:off x="4476450" y="2989025"/>
            <a:ext cx="2560500" cy="10260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Paquets </a:t>
            </a:r>
            <a:r>
              <a:rPr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de longueur </a:t>
            </a:r>
            <a:r>
              <a:rPr b="1"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m</a:t>
            </a:r>
            <a:r>
              <a:rPr b="1"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²</a:t>
            </a:r>
            <a:endParaRPr b="1" sz="3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48" name="Google Shape;148;gda8372f1d5_2_31"/>
          <p:cNvSpPr/>
          <p:nvPr/>
        </p:nvSpPr>
        <p:spPr>
          <a:xfrm>
            <a:off x="2764750" y="3318823"/>
            <a:ext cx="1625700" cy="5322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da8372f1d5_2_31"/>
          <p:cNvSpPr txBox="1"/>
          <p:nvPr/>
        </p:nvSpPr>
        <p:spPr>
          <a:xfrm>
            <a:off x="1855900" y="2541125"/>
            <a:ext cx="3443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Ajout des bits de contrôle à chaque paquet</a:t>
            </a:r>
            <a:endParaRPr sz="2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0" name="Google Shape;150;gda8372f1d5_2_31"/>
          <p:cNvSpPr/>
          <p:nvPr/>
        </p:nvSpPr>
        <p:spPr>
          <a:xfrm>
            <a:off x="609600" y="1570050"/>
            <a:ext cx="2364000" cy="1026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Message envoyé</a:t>
            </a:r>
            <a:endParaRPr sz="3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1" name="Google Shape;151;gda8372f1d5_2_31"/>
          <p:cNvSpPr/>
          <p:nvPr/>
        </p:nvSpPr>
        <p:spPr>
          <a:xfrm rot="5400000">
            <a:off x="1493400" y="3906175"/>
            <a:ext cx="727200" cy="17724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da8372f1d5_2_31"/>
          <p:cNvSpPr txBox="1"/>
          <p:nvPr/>
        </p:nvSpPr>
        <p:spPr>
          <a:xfrm>
            <a:off x="529200" y="5098225"/>
            <a:ext cx="2253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latin typeface="Spectral"/>
                <a:ea typeface="Spectral"/>
                <a:cs typeface="Spectral"/>
                <a:sym typeface="Spectral"/>
              </a:rPr>
              <a:t>Transmission</a:t>
            </a:r>
            <a:endParaRPr b="1" sz="25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3" name="Google Shape;153;gda8372f1d5_2_31"/>
          <p:cNvSpPr/>
          <p:nvPr/>
        </p:nvSpPr>
        <p:spPr>
          <a:xfrm>
            <a:off x="2847375" y="4246325"/>
            <a:ext cx="2364000" cy="10260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Paquets erronés</a:t>
            </a:r>
            <a:endParaRPr sz="3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4" name="Google Shape;154;gda8372f1d5_2_31"/>
          <p:cNvSpPr/>
          <p:nvPr/>
        </p:nvSpPr>
        <p:spPr>
          <a:xfrm>
            <a:off x="5276250" y="4627475"/>
            <a:ext cx="1153200" cy="532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da8372f1d5_2_31"/>
          <p:cNvSpPr/>
          <p:nvPr/>
        </p:nvSpPr>
        <p:spPr>
          <a:xfrm>
            <a:off x="6494325" y="4279375"/>
            <a:ext cx="2364000" cy="10260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Paquets reconstitués</a:t>
            </a:r>
            <a:endParaRPr sz="3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6" name="Google Shape;156;gda8372f1d5_2_31"/>
          <p:cNvSpPr txBox="1"/>
          <p:nvPr/>
        </p:nvSpPr>
        <p:spPr>
          <a:xfrm>
            <a:off x="5178150" y="4074950"/>
            <a:ext cx="134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Décodage</a:t>
            </a:r>
            <a:endParaRPr sz="2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7" name="Google Shape;157;gda8372f1d5_2_31"/>
          <p:cNvSpPr/>
          <p:nvPr/>
        </p:nvSpPr>
        <p:spPr>
          <a:xfrm flipH="1" rot="-5400000">
            <a:off x="6269213" y="5526875"/>
            <a:ext cx="1157400" cy="859200"/>
          </a:xfrm>
          <a:prstGeom prst="bentUpArrow">
            <a:avLst>
              <a:gd fmla="val 25000" name="adj1"/>
              <a:gd fmla="val 23615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da8372f1d5_2_31"/>
          <p:cNvSpPr/>
          <p:nvPr/>
        </p:nvSpPr>
        <p:spPr>
          <a:xfrm>
            <a:off x="4000375" y="5667625"/>
            <a:ext cx="2364000" cy="10260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Code recombiné</a:t>
            </a:r>
            <a:endParaRPr sz="3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9" name="Google Shape;159;gda8372f1d5_2_31"/>
          <p:cNvSpPr txBox="1"/>
          <p:nvPr/>
        </p:nvSpPr>
        <p:spPr>
          <a:xfrm>
            <a:off x="6208575" y="5494200"/>
            <a:ext cx="1467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da8372f1d5_2_31"/>
          <p:cNvSpPr/>
          <p:nvPr/>
        </p:nvSpPr>
        <p:spPr>
          <a:xfrm>
            <a:off x="2724425" y="5986800"/>
            <a:ext cx="1153200" cy="5322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da8372f1d5_2_31"/>
          <p:cNvSpPr txBox="1"/>
          <p:nvPr/>
        </p:nvSpPr>
        <p:spPr>
          <a:xfrm>
            <a:off x="7277525" y="5710175"/>
            <a:ext cx="2253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Recombinaison</a:t>
            </a:r>
            <a:endParaRPr sz="2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62" name="Google Shape;162;gda8372f1d5_2_31"/>
          <p:cNvSpPr txBox="1"/>
          <p:nvPr/>
        </p:nvSpPr>
        <p:spPr>
          <a:xfrm>
            <a:off x="2601675" y="5565950"/>
            <a:ext cx="1625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pectral"/>
                <a:ea typeface="Spectral"/>
                <a:cs typeface="Spectral"/>
                <a:sym typeface="Spectral"/>
              </a:rPr>
              <a:t>Conversion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gda8372f1d5_2_31"/>
          <p:cNvSpPr/>
          <p:nvPr/>
        </p:nvSpPr>
        <p:spPr>
          <a:xfrm>
            <a:off x="237675" y="5667625"/>
            <a:ext cx="2364000" cy="10260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Message reçu</a:t>
            </a:r>
            <a:endParaRPr sz="3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eb0097f53_1_0"/>
          <p:cNvSpPr txBox="1"/>
          <p:nvPr>
            <p:ph type="title"/>
          </p:nvPr>
        </p:nvSpPr>
        <p:spPr>
          <a:xfrm>
            <a:off x="457200" y="12668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Création de la matrice de contrôle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69" name="Google Shape;169;gdeb0097f53_1_0"/>
          <p:cNvSpPr txBox="1"/>
          <p:nvPr>
            <p:ph idx="1" type="body"/>
          </p:nvPr>
        </p:nvSpPr>
        <p:spPr>
          <a:xfrm>
            <a:off x="457200" y="1170550"/>
            <a:ext cx="8229600" cy="112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latin typeface="Spectral"/>
                <a:ea typeface="Spectral"/>
                <a:cs typeface="Spectral"/>
                <a:sym typeface="Spectral"/>
              </a:rPr>
              <a:t>On prend les paramètres </a:t>
            </a:r>
            <a:r>
              <a:rPr b="1" lang="en-US">
                <a:latin typeface="Spectral"/>
                <a:ea typeface="Spectral"/>
                <a:cs typeface="Spectral"/>
                <a:sym typeface="Spectral"/>
              </a:rPr>
              <a:t>m=3</a:t>
            </a:r>
            <a:r>
              <a:rPr lang="en-US">
                <a:latin typeface="Spectral"/>
                <a:ea typeface="Spectral"/>
                <a:cs typeface="Spectral"/>
                <a:sym typeface="Spectral"/>
              </a:rPr>
              <a:t> et </a:t>
            </a:r>
            <a:r>
              <a:rPr b="1" lang="en-US">
                <a:latin typeface="Spectral"/>
                <a:ea typeface="Spectral"/>
                <a:cs typeface="Spectral"/>
                <a:sym typeface="Spectral"/>
              </a:rPr>
              <a:t>t=2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000">
                <a:latin typeface="Spectral"/>
                <a:ea typeface="Spectral"/>
                <a:cs typeface="Spectral"/>
                <a:sym typeface="Spectral"/>
              </a:rPr>
              <a:t>Voici deux carrés latins orthogonaux d’ordre 3 :</a:t>
            </a:r>
            <a:endParaRPr sz="30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70" name="Google Shape;170;gdeb0097f53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2213" y="2436697"/>
            <a:ext cx="3359575" cy="129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deb0097f53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4047775"/>
            <a:ext cx="3840480" cy="393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deb0097f53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6325" y="4042975"/>
            <a:ext cx="3840480" cy="40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deb0097f53_1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46325" y="5427113"/>
            <a:ext cx="3840481" cy="1123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deb0097f53_1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" y="5412713"/>
            <a:ext cx="3840480" cy="1152144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deb0097f53_1_0"/>
          <p:cNvSpPr/>
          <p:nvPr/>
        </p:nvSpPr>
        <p:spPr>
          <a:xfrm rot="10800000">
            <a:off x="1502150" y="2884016"/>
            <a:ext cx="1075800" cy="914400"/>
          </a:xfrm>
          <a:prstGeom prst="bentUpArrow">
            <a:avLst>
              <a:gd fmla="val 25000" name="adj1"/>
              <a:gd fmla="val 30260" name="adj2"/>
              <a:gd fmla="val 25000" name="adj3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deb0097f53_1_0"/>
          <p:cNvSpPr/>
          <p:nvPr/>
        </p:nvSpPr>
        <p:spPr>
          <a:xfrm flipH="1" rot="10800000">
            <a:off x="6566050" y="2884025"/>
            <a:ext cx="914400" cy="914400"/>
          </a:xfrm>
          <a:prstGeom prst="bentUpArrow">
            <a:avLst>
              <a:gd fmla="val 25000" name="adj1"/>
              <a:gd fmla="val 30260" name="adj2"/>
              <a:gd fmla="val 25000" name="adj3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deb0097f53_1_0"/>
          <p:cNvSpPr/>
          <p:nvPr/>
        </p:nvSpPr>
        <p:spPr>
          <a:xfrm>
            <a:off x="2129488" y="4446225"/>
            <a:ext cx="495900" cy="727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deb0097f53_1_0"/>
          <p:cNvSpPr/>
          <p:nvPr/>
        </p:nvSpPr>
        <p:spPr>
          <a:xfrm>
            <a:off x="6518600" y="4446225"/>
            <a:ext cx="495900" cy="727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eb0097f53_1_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Spectral"/>
                <a:ea typeface="Spectral"/>
                <a:cs typeface="Spectral"/>
                <a:sym typeface="Spectral"/>
              </a:rPr>
              <a:t>Création de la matrice de contrôle</a:t>
            </a:r>
            <a:endParaRPr i="1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84" name="Google Shape;184;gdeb0097f53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088" y="1916925"/>
            <a:ext cx="4056925" cy="47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deb0097f53_1_16"/>
          <p:cNvSpPr/>
          <p:nvPr/>
        </p:nvSpPr>
        <p:spPr>
          <a:xfrm>
            <a:off x="3387675" y="2019600"/>
            <a:ext cx="214800" cy="914400"/>
          </a:xfrm>
          <a:prstGeom prst="leftBracket">
            <a:avLst>
              <a:gd fmla="val 8333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deb0097f53_1_16"/>
          <p:cNvSpPr/>
          <p:nvPr/>
        </p:nvSpPr>
        <p:spPr>
          <a:xfrm>
            <a:off x="3387675" y="3214925"/>
            <a:ext cx="214800" cy="914400"/>
          </a:xfrm>
          <a:prstGeom prst="leftBracket">
            <a:avLst>
              <a:gd fmla="val 8333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deb0097f53_1_16"/>
          <p:cNvSpPr/>
          <p:nvPr/>
        </p:nvSpPr>
        <p:spPr>
          <a:xfrm>
            <a:off x="3387675" y="4410250"/>
            <a:ext cx="214800" cy="2183400"/>
          </a:xfrm>
          <a:prstGeom prst="leftBracket">
            <a:avLst>
              <a:gd fmla="val 8333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deb0097f53_1_16"/>
          <p:cNvSpPr txBox="1"/>
          <p:nvPr/>
        </p:nvSpPr>
        <p:spPr>
          <a:xfrm>
            <a:off x="457250" y="2015100"/>
            <a:ext cx="2650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M1</a:t>
            </a:r>
            <a:endParaRPr b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Matrices lignes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89" name="Google Shape;189;gdeb0097f53_1_16"/>
          <p:cNvSpPr txBox="1"/>
          <p:nvPr/>
        </p:nvSpPr>
        <p:spPr>
          <a:xfrm>
            <a:off x="457250" y="3210425"/>
            <a:ext cx="2650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M2</a:t>
            </a:r>
            <a:endParaRPr b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Matrices identité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90" name="Google Shape;190;gdeb0097f53_1_16"/>
          <p:cNvSpPr txBox="1"/>
          <p:nvPr/>
        </p:nvSpPr>
        <p:spPr>
          <a:xfrm>
            <a:off x="262250" y="4855450"/>
            <a:ext cx="3040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Spectral"/>
                <a:ea typeface="Spectral"/>
                <a:cs typeface="Spectral"/>
                <a:sym typeface="Spectral"/>
              </a:rPr>
              <a:t>M3 et M4</a:t>
            </a:r>
            <a:endParaRPr b="1"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Spectral"/>
                <a:ea typeface="Spectral"/>
                <a:cs typeface="Spectral"/>
                <a:sym typeface="Spectral"/>
              </a:rPr>
              <a:t>Matrices créées avec les carrés latins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91" name="Google Shape;191;gdeb0097f53_1_16"/>
          <p:cNvSpPr/>
          <p:nvPr/>
        </p:nvSpPr>
        <p:spPr>
          <a:xfrm>
            <a:off x="4010200" y="1741688"/>
            <a:ext cx="3800700" cy="91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deb0097f53_1_16"/>
          <p:cNvSpPr txBox="1"/>
          <p:nvPr/>
        </p:nvSpPr>
        <p:spPr>
          <a:xfrm>
            <a:off x="5621350" y="1279100"/>
            <a:ext cx="578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m²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93" name="Google Shape;193;gdeb0097f53_1_16"/>
          <p:cNvSpPr/>
          <p:nvPr/>
        </p:nvSpPr>
        <p:spPr>
          <a:xfrm>
            <a:off x="8097400" y="1741700"/>
            <a:ext cx="91500" cy="50292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deb0097f53_1_16"/>
          <p:cNvSpPr txBox="1"/>
          <p:nvPr/>
        </p:nvSpPr>
        <p:spPr>
          <a:xfrm>
            <a:off x="8218625" y="3979250"/>
            <a:ext cx="925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Spectral"/>
                <a:ea typeface="Spectral"/>
                <a:cs typeface="Spectral"/>
                <a:sym typeface="Spectral"/>
              </a:rPr>
              <a:t>2 t m</a:t>
            </a:r>
            <a:endParaRPr i="1" sz="24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2021-05-18T10:50:16Z</dcterms:created>
  <dc:creator>Julien Koenig</dc:creator>
</cp:coreProperties>
</file>